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456C6-485D-4E68-8316-6B8E952F3E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BBE517-453D-4D3D-9D07-FC7E42095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6060EF-37F2-4141-88E5-B469BF31F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4693-4419-427D-9E1B-F85A0BA6CB6F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88503-0D8E-4A4A-8FBE-2FBAD0045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C3533-5981-450E-AA51-BA06ED3C2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EB07-EC9A-4CFE-AF38-01A2991281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186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012A6-2AA1-405C-B55C-87F6E822D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9126E-55CD-4FA1-AD93-E9895038D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149B7-6F25-4625-BDD4-CADB7D8BA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4693-4419-427D-9E1B-F85A0BA6CB6F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9B1E9-0630-4BF7-9B7D-EDF928039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D358A-EBFC-436B-AB59-F3D88CD9A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EB07-EC9A-4CFE-AF38-01A2991281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899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54D7C-CA1F-46EA-9697-25984C145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78A55-15CE-4803-93CA-9B673EA3B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10047-C517-4675-B669-BA9CEAECA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4693-4419-427D-9E1B-F85A0BA6CB6F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0E013-B5A3-4103-A02B-B5198455F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32D4-2A07-40AF-9A1F-16B527186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EB07-EC9A-4CFE-AF38-01A2991281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039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D5BC2-F08C-4210-9B5B-4086396B7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A19D0-2465-412F-94D9-E1AB59818D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1B664A-5AA5-4E22-85E5-BE36142F5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8E454-7E7E-4C5F-8B57-53DDC92D3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4693-4419-427D-9E1B-F85A0BA6CB6F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A44F9-FC83-4534-98D3-E62046642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66B04-F7DD-4D6B-9B1E-76347E8B5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EB07-EC9A-4CFE-AF38-01A2991281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385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90A91-3093-4D8B-B7C1-CFB003BA5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B800CC-DD35-45A5-9EFE-A42CA8B76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72B0C-8132-4AAB-AC20-36F170D6E5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5F2C46-B977-4998-8460-84F65ADEA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B30EB1-A520-4735-B2F6-52C734A594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A4FF59-57F4-47E2-BDC0-DA78AACF6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4693-4419-427D-9E1B-F85A0BA6CB6F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94A03D-C9AA-4099-829D-883F86333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BA30EF-CA07-45AF-8820-21F57B3FB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EB07-EC9A-4CFE-AF38-01A2991281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67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706D9-7073-41DD-9DE3-40E013C32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03562D-5A29-4ABE-9C47-829266D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4693-4419-427D-9E1B-F85A0BA6CB6F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F271B-4525-4E64-98F5-23D4A0F91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F6A22-C892-453F-A846-09E7A2FB3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EB07-EC9A-4CFE-AF38-01A2991281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184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507362-25FA-4B93-A255-A4DA877B2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4693-4419-427D-9E1B-F85A0BA6CB6F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8B635E-3D06-4566-A263-487AD3313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6CD10F-6069-44DD-8CB1-4C59355D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EB07-EC9A-4CFE-AF38-01A2991281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195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A241C-D9D0-4CB4-84F2-CCAC9C07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906EC-AD79-4B34-B191-38C76548F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868DA-E100-4F51-894C-F523F8E17A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8E5E3-9B0C-4C8B-8531-D4C200755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4693-4419-427D-9E1B-F85A0BA6CB6F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01F3BD-6F54-4F0E-AB41-0B1274963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F59D90-3D4B-47E1-B1F6-96AEA141F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EB07-EC9A-4CFE-AF38-01A2991281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557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523D6-5035-4F51-9A8D-2D719C6E8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FBCDD6-E95A-406E-A875-212349C431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88EC9-FF96-46A7-A652-D70ED1323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6B3915-CBF7-480D-9714-31F7B53AE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4693-4419-427D-9E1B-F85A0BA6CB6F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BE3159-0D51-4C6D-859C-6D764D78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23359F-2E68-41D3-8E62-5AAE75419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EB07-EC9A-4CFE-AF38-01A2991281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453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AE26-4BFA-4621-AF13-B0A0BAEF2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94C981-17E4-4FBB-AA4F-D880929A5B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C96CF-D0BF-44BC-99D9-BDA99040F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4693-4419-427D-9E1B-F85A0BA6CB6F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D4350-FB92-4352-B0C8-9FD479F23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799B1-196D-4570-8FFD-DF034C66C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EB07-EC9A-4CFE-AF38-01A2991281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964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5152E1-328B-4261-8630-A97753E5D0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A953AB-1968-4B00-9596-2987AD0F28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56CC2-EB8E-4318-AE8C-2F38A0A4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4693-4419-427D-9E1B-F85A0BA6CB6F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7F317-A1C4-4BC2-8E1F-3868DCA04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43B74-0C65-4D61-BBD9-15B739651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BEB07-EC9A-4CFE-AF38-01A2991281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249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3F0E-D05C-4430-9797-C1F82F8EFB8C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3577A-F6A7-4E4B-BEA3-9174CBACA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472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3F0E-D05C-4430-9797-C1F82F8EFB8C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3577A-F6A7-4E4B-BEA3-9174CBACA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005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3F0E-D05C-4430-9797-C1F82F8EFB8C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3577A-F6A7-4E4B-BEA3-9174CBACA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449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3F0E-D05C-4430-9797-C1F82F8EFB8C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3577A-F6A7-4E4B-BEA3-9174CBACA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60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3F0E-D05C-4430-9797-C1F82F8EFB8C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3577A-F6A7-4E4B-BEA3-9174CBACA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368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3F0E-D05C-4430-9797-C1F82F8EFB8C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3577A-F6A7-4E4B-BEA3-9174CBACA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252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3F0E-D05C-4430-9797-C1F82F8EFB8C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3577A-F6A7-4E4B-BEA3-9174CBACA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4450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3F0E-D05C-4430-9797-C1F82F8EFB8C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3577A-F6A7-4E4B-BEA3-9174CBACA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254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3F0E-D05C-4430-9797-C1F82F8EFB8C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3577A-F6A7-4E4B-BEA3-9174CBACA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7765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3F0E-D05C-4430-9797-C1F82F8EFB8C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3577A-F6A7-4E4B-BEA3-9174CBACA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5226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3F0E-D05C-4430-9797-C1F82F8EFB8C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3577A-F6A7-4E4B-BEA3-9174CBACA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578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12341C-B1C1-419C-B05B-70C1272B2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D0D7C1-520B-4ACB-B5B9-E6BB022CB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E67DB-509C-4277-8215-46C9B69034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F4693-4419-427D-9E1B-F85A0BA6CB6F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6C900-15C6-4790-904D-6F0A224220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597B5-D62A-4D44-889C-73DC1A620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BEB07-EC9A-4CFE-AF38-01A2991281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274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03F0E-D05C-4430-9797-C1F82F8EFB8C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3577A-F6A7-4E4B-BEA3-9174CBACA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325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95A913BC-A15E-833E-6CCB-7BAB665AD1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369313"/>
              </p:ext>
            </p:extLst>
          </p:nvPr>
        </p:nvGraphicFramePr>
        <p:xfrm>
          <a:off x="7967986" y="312886"/>
          <a:ext cx="3985100" cy="6131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2753">
                  <a:extLst>
                    <a:ext uri="{9D8B030D-6E8A-4147-A177-3AD203B41FA5}">
                      <a16:colId xmlns:a16="http://schemas.microsoft.com/office/drawing/2014/main" val="4253431690"/>
                    </a:ext>
                  </a:extLst>
                </a:gridCol>
                <a:gridCol w="2322347">
                  <a:extLst>
                    <a:ext uri="{9D8B030D-6E8A-4147-A177-3AD203B41FA5}">
                      <a16:colId xmlns:a16="http://schemas.microsoft.com/office/drawing/2014/main" val="1377752539"/>
                    </a:ext>
                  </a:extLst>
                </a:gridCol>
              </a:tblGrid>
              <a:tr h="53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HfW precursive" panose="00000500000000000000" pitchFamily="2" charset="0"/>
                        </a:rPr>
                        <a:t>Key Vocabulary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195211"/>
                  </a:ext>
                </a:extLst>
              </a:tr>
              <a:tr h="535204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Word</a:t>
                      </a:r>
                    </a:p>
                  </a:txBody>
                  <a:tcPr marT="90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Description</a:t>
                      </a:r>
                    </a:p>
                  </a:txBody>
                  <a:tcPr marT="90000" anchor="ctr"/>
                </a:tc>
                <a:extLst>
                  <a:ext uri="{0D108BD9-81ED-4DB2-BD59-A6C34878D82A}">
                    <a16:rowId xmlns:a16="http://schemas.microsoft.com/office/drawing/2014/main" val="2924868639"/>
                  </a:ext>
                </a:extLst>
              </a:tr>
              <a:tr h="53520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Packaging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HfW precursive" panose="00000500000000000000" pitchFamily="2" charset="0"/>
                      </a:endParaRPr>
                    </a:p>
                  </a:txBody>
                  <a:tcPr marT="90000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Materials used to wrap or protect goods.</a:t>
                      </a:r>
                      <a:endParaRPr lang="en-GB" sz="1200" dirty="0">
                        <a:solidFill>
                          <a:schemeClr val="tx1"/>
                        </a:solidFill>
                        <a:latin typeface="HfW precursive" panose="00000500000000000000" pitchFamily="2" charset="0"/>
                      </a:endParaRPr>
                    </a:p>
                  </a:txBody>
                  <a:tcPr marT="90000"/>
                </a:tc>
                <a:extLst>
                  <a:ext uri="{0D108BD9-81ED-4DB2-BD59-A6C34878D82A}">
                    <a16:rowId xmlns:a16="http://schemas.microsoft.com/office/drawing/2014/main" val="3549243012"/>
                  </a:ext>
                </a:extLst>
              </a:tr>
              <a:tr h="58268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Advertising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HfW precursive" panose="00000500000000000000" pitchFamily="2" charset="0"/>
                      </a:endParaRPr>
                    </a:p>
                  </a:txBody>
                  <a:tcPr marT="90000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Where a product Is promoted for the attention of the public.</a:t>
                      </a:r>
                      <a:endParaRPr lang="en-GB" sz="1200" dirty="0">
                        <a:solidFill>
                          <a:schemeClr val="tx1"/>
                        </a:solidFill>
                        <a:latin typeface="HfW precursive" panose="00000500000000000000" pitchFamily="2" charset="0"/>
                      </a:endParaRPr>
                    </a:p>
                  </a:txBody>
                  <a:tcPr marT="90000"/>
                </a:tc>
                <a:extLst>
                  <a:ext uri="{0D108BD9-81ED-4DB2-BD59-A6C34878D82A}">
                    <a16:rowId xmlns:a16="http://schemas.microsoft.com/office/drawing/2014/main" val="1317622625"/>
                  </a:ext>
                </a:extLst>
              </a:tr>
              <a:tr h="53520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Logo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HfW precursive" panose="00000500000000000000" pitchFamily="2" charset="0"/>
                      </a:endParaRPr>
                    </a:p>
                  </a:txBody>
                  <a:tcPr marT="90000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A symbol or small design that identifies a product or organization.</a:t>
                      </a:r>
                      <a:endParaRPr lang="en-GB" sz="1200" dirty="0">
                        <a:solidFill>
                          <a:schemeClr val="tx1"/>
                        </a:solidFill>
                        <a:latin typeface="HfW precursive" panose="00000500000000000000" pitchFamily="2" charset="0"/>
                      </a:endParaRPr>
                    </a:p>
                  </a:txBody>
                  <a:tcPr marT="90000"/>
                </a:tc>
                <a:extLst>
                  <a:ext uri="{0D108BD9-81ED-4DB2-BD59-A6C34878D82A}">
                    <a16:rowId xmlns:a16="http://schemas.microsoft.com/office/drawing/2014/main" val="1777444571"/>
                  </a:ext>
                </a:extLst>
              </a:tr>
              <a:tr h="53520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Label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HfW precursive" panose="00000500000000000000" pitchFamily="2" charset="0"/>
                      </a:endParaRPr>
                    </a:p>
                  </a:txBody>
                  <a:tcPr marT="90000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A small of paper, fabric or plastic attached to an object and giving information about it. </a:t>
                      </a:r>
                      <a:endParaRPr lang="en-GB" sz="1200" dirty="0">
                        <a:solidFill>
                          <a:schemeClr val="tx1"/>
                        </a:solidFill>
                        <a:latin typeface="HfW precursive" panose="00000500000000000000" pitchFamily="2" charset="0"/>
                      </a:endParaRPr>
                    </a:p>
                  </a:txBody>
                  <a:tcPr marT="90000"/>
                </a:tc>
                <a:extLst>
                  <a:ext uri="{0D108BD9-81ED-4DB2-BD59-A6C34878D82A}">
                    <a16:rowId xmlns:a16="http://schemas.microsoft.com/office/drawing/2014/main" val="1467011732"/>
                  </a:ext>
                </a:extLst>
              </a:tr>
              <a:tr h="53520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Product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HfW precursive" panose="00000500000000000000" pitchFamily="2" charset="0"/>
                      </a:endParaRPr>
                    </a:p>
                  </a:txBody>
                  <a:tcPr marT="90000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An object that is manufactured for selling.</a:t>
                      </a:r>
                      <a:endParaRPr lang="en-GB" sz="1200" dirty="0">
                        <a:solidFill>
                          <a:schemeClr val="tx1"/>
                        </a:solidFill>
                        <a:latin typeface="HfW precursive" panose="00000500000000000000" pitchFamily="2" charset="0"/>
                      </a:endParaRPr>
                    </a:p>
                  </a:txBody>
                  <a:tcPr marT="90000"/>
                </a:tc>
                <a:extLst>
                  <a:ext uri="{0D108BD9-81ED-4DB2-BD59-A6C34878D82A}">
                    <a16:rowId xmlns:a16="http://schemas.microsoft.com/office/drawing/2014/main" val="1888594165"/>
                  </a:ext>
                </a:extLst>
              </a:tr>
              <a:tr h="53520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Stackable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HfW precursive" panose="00000500000000000000" pitchFamily="2" charset="0"/>
                      </a:endParaRPr>
                    </a:p>
                  </a:txBody>
                  <a:tcPr marT="90000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Can piled and neatly arranged.</a:t>
                      </a:r>
                      <a:endParaRPr lang="en-GB" sz="1200" dirty="0">
                        <a:solidFill>
                          <a:schemeClr val="tx1"/>
                        </a:solidFill>
                        <a:latin typeface="HfW precursive" panose="00000500000000000000" pitchFamily="2" charset="0"/>
                      </a:endParaRPr>
                    </a:p>
                  </a:txBody>
                  <a:tcPr marT="90000"/>
                </a:tc>
                <a:extLst>
                  <a:ext uri="{0D108BD9-81ED-4DB2-BD59-A6C34878D82A}">
                    <a16:rowId xmlns:a16="http://schemas.microsoft.com/office/drawing/2014/main" val="3033751119"/>
                  </a:ext>
                </a:extLst>
              </a:tr>
              <a:tr h="53520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Nutritional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HfW precursive" panose="00000500000000000000" pitchFamily="2" charset="0"/>
                      </a:endParaRPr>
                    </a:p>
                  </a:txBody>
                  <a:tcPr marT="90000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Providing the food necessary for health and growth.</a:t>
                      </a:r>
                      <a:endParaRPr lang="en-GB" sz="1200" dirty="0">
                        <a:solidFill>
                          <a:schemeClr val="tx1"/>
                        </a:solidFill>
                        <a:latin typeface="HfW precursive" panose="00000500000000000000" pitchFamily="2" charset="0"/>
                      </a:endParaRPr>
                    </a:p>
                  </a:txBody>
                  <a:tcPr marT="90000"/>
                </a:tc>
                <a:extLst>
                  <a:ext uri="{0D108BD9-81ED-4DB2-BD59-A6C34878D82A}">
                    <a16:rowId xmlns:a16="http://schemas.microsoft.com/office/drawing/2014/main" val="1366733696"/>
                  </a:ext>
                </a:extLst>
              </a:tr>
              <a:tr h="53520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Freezable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HfW precursive" panose="00000500000000000000" pitchFamily="2" charset="0"/>
                      </a:endParaRPr>
                    </a:p>
                  </a:txBody>
                  <a:tcPr marT="90000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HfW precursive" panose="00000500000000000000" pitchFamily="2" charset="0"/>
                        </a:rPr>
                        <a:t>Capable of being frozen.</a:t>
                      </a:r>
                      <a:endParaRPr lang="en-GB" sz="1200" dirty="0">
                        <a:solidFill>
                          <a:schemeClr val="tx1"/>
                        </a:solidFill>
                        <a:latin typeface="HfW precursive" panose="00000500000000000000" pitchFamily="2" charset="0"/>
                      </a:endParaRPr>
                    </a:p>
                  </a:txBody>
                  <a:tcPr marT="90000"/>
                </a:tc>
                <a:extLst>
                  <a:ext uri="{0D108BD9-81ED-4DB2-BD59-A6C34878D82A}">
                    <a16:rowId xmlns:a16="http://schemas.microsoft.com/office/drawing/2014/main" val="1387424608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7C481D5-A5DF-AC31-0251-DE24623298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311544"/>
              </p:ext>
            </p:extLst>
          </p:nvPr>
        </p:nvGraphicFramePr>
        <p:xfrm>
          <a:off x="3818468" y="1026851"/>
          <a:ext cx="3771514" cy="26736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71514">
                  <a:extLst>
                    <a:ext uri="{9D8B030D-6E8A-4147-A177-3AD203B41FA5}">
                      <a16:colId xmlns:a16="http://schemas.microsoft.com/office/drawing/2014/main" val="1731078917"/>
                    </a:ext>
                  </a:extLst>
                </a:gridCol>
              </a:tblGrid>
              <a:tr h="31908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HfW precursive" panose="00000500000000000000" pitchFamily="2" charset="0"/>
                        </a:rPr>
                        <a:t>P</a:t>
                      </a:r>
                      <a:r>
                        <a:rPr lang="en-GB" dirty="0" err="1">
                          <a:latin typeface="HfW precursive" panose="00000500000000000000" pitchFamily="2" charset="0"/>
                        </a:rPr>
                        <a:t>ackaging</a:t>
                      </a:r>
                      <a:endParaRPr lang="en-GB" dirty="0">
                        <a:latin typeface="HfW precursive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5302729"/>
                  </a:ext>
                </a:extLst>
              </a:tr>
              <a:tr h="34162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HfW precursive" panose="00000500000000000000" pitchFamily="2" charset="0"/>
                        </a:rPr>
                        <a:t>Brand name.</a:t>
                      </a:r>
                      <a:endParaRPr lang="en-GB" sz="1400" dirty="0">
                        <a:latin typeface="HfW precursive" panose="00000500000000000000" pitchFamily="2" charset="0"/>
                      </a:endParaRPr>
                    </a:p>
                  </a:txBody>
                  <a:tcPr marT="90000"/>
                </a:tc>
                <a:extLst>
                  <a:ext uri="{0D108BD9-81ED-4DB2-BD59-A6C34878D82A}">
                    <a16:rowId xmlns:a16="http://schemas.microsoft.com/office/drawing/2014/main" val="2483804706"/>
                  </a:ext>
                </a:extLst>
              </a:tr>
              <a:tr h="31908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HfW precursive" panose="00000500000000000000" pitchFamily="2" charset="0"/>
                        </a:rPr>
                        <a:t>Appearance of ice cream.</a:t>
                      </a:r>
                      <a:endParaRPr lang="en-GB" sz="1400" dirty="0">
                        <a:latin typeface="HfW precursive" panose="00000500000000000000" pitchFamily="2" charset="0"/>
                      </a:endParaRPr>
                    </a:p>
                  </a:txBody>
                  <a:tcPr marT="90000"/>
                </a:tc>
                <a:extLst>
                  <a:ext uri="{0D108BD9-81ED-4DB2-BD59-A6C34878D82A}">
                    <a16:rowId xmlns:a16="http://schemas.microsoft.com/office/drawing/2014/main" val="2035808365"/>
                  </a:ext>
                </a:extLst>
              </a:tr>
              <a:tr h="31908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HfW precursive" panose="00000500000000000000" pitchFamily="2" charset="0"/>
                        </a:rPr>
                        <a:t>Quality of ingredients.</a:t>
                      </a:r>
                      <a:endParaRPr lang="en-GB" sz="1400" dirty="0">
                        <a:latin typeface="HfW precursive" panose="00000500000000000000" pitchFamily="2" charset="0"/>
                      </a:endParaRPr>
                    </a:p>
                  </a:txBody>
                  <a:tcPr marT="90000"/>
                </a:tc>
                <a:extLst>
                  <a:ext uri="{0D108BD9-81ED-4DB2-BD59-A6C34878D82A}">
                    <a16:rowId xmlns:a16="http://schemas.microsoft.com/office/drawing/2014/main" val="4112884473"/>
                  </a:ext>
                </a:extLst>
              </a:tr>
              <a:tr h="31908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HfW precursive" panose="00000500000000000000" pitchFamily="2" charset="0"/>
                        </a:rPr>
                        <a:t>Unique selling point.</a:t>
                      </a:r>
                      <a:endParaRPr lang="en-GB" sz="1400" dirty="0">
                        <a:latin typeface="HfW precursive" panose="00000500000000000000" pitchFamily="2" charset="0"/>
                      </a:endParaRPr>
                    </a:p>
                  </a:txBody>
                  <a:tcPr marT="90000"/>
                </a:tc>
                <a:extLst>
                  <a:ext uri="{0D108BD9-81ED-4DB2-BD59-A6C34878D82A}">
                    <a16:rowId xmlns:a16="http://schemas.microsoft.com/office/drawing/2014/main" val="1303796592"/>
                  </a:ext>
                </a:extLst>
              </a:tr>
              <a:tr h="31908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HfW precursive" panose="00000500000000000000" pitchFamily="2" charset="0"/>
                        </a:rPr>
                        <a:t>Lettering and </a:t>
                      </a:r>
                      <a:r>
                        <a:rPr lang="en-US" sz="1400" dirty="0" err="1">
                          <a:latin typeface="HfW precursive" panose="00000500000000000000" pitchFamily="2" charset="0"/>
                        </a:rPr>
                        <a:t>colour</a:t>
                      </a:r>
                      <a:r>
                        <a:rPr lang="en-US" sz="1400" dirty="0">
                          <a:latin typeface="HfW precursive" panose="00000500000000000000" pitchFamily="2" charset="0"/>
                        </a:rPr>
                        <a:t> scheme.</a:t>
                      </a:r>
                      <a:endParaRPr lang="en-GB" sz="1400" dirty="0">
                        <a:latin typeface="HfW precursive" panose="00000500000000000000" pitchFamily="2" charset="0"/>
                      </a:endParaRPr>
                    </a:p>
                  </a:txBody>
                  <a:tcPr marT="90000"/>
                </a:tc>
                <a:extLst>
                  <a:ext uri="{0D108BD9-81ED-4DB2-BD59-A6C34878D82A}">
                    <a16:rowId xmlns:a16="http://schemas.microsoft.com/office/drawing/2014/main" val="872633644"/>
                  </a:ext>
                </a:extLst>
              </a:tr>
              <a:tr h="400728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HfW precursive" panose="00000500000000000000" pitchFamily="2" charset="0"/>
                        </a:rPr>
                        <a:t>Key information displayed on container.</a:t>
                      </a:r>
                      <a:endParaRPr lang="en-GB" sz="1400" dirty="0">
                        <a:latin typeface="HfW precursive" panose="00000500000000000000" pitchFamily="2" charset="0"/>
                      </a:endParaRPr>
                    </a:p>
                  </a:txBody>
                  <a:tcPr marT="90000"/>
                </a:tc>
                <a:extLst>
                  <a:ext uri="{0D108BD9-81ED-4DB2-BD59-A6C34878D82A}">
                    <a16:rowId xmlns:a16="http://schemas.microsoft.com/office/drawing/2014/main" val="660118252"/>
                  </a:ext>
                </a:extLst>
              </a:tr>
            </a:tbl>
          </a:graphicData>
        </a:graphic>
      </p:graphicFrame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586469FA-7867-5341-16BD-76EE9912CF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248172"/>
              </p:ext>
            </p:extLst>
          </p:nvPr>
        </p:nvGraphicFramePr>
        <p:xfrm>
          <a:off x="3793066" y="4193940"/>
          <a:ext cx="4088966" cy="178647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44483">
                  <a:extLst>
                    <a:ext uri="{9D8B030D-6E8A-4147-A177-3AD203B41FA5}">
                      <a16:colId xmlns:a16="http://schemas.microsoft.com/office/drawing/2014/main" val="3896523605"/>
                    </a:ext>
                  </a:extLst>
                </a:gridCol>
                <a:gridCol w="2044483">
                  <a:extLst>
                    <a:ext uri="{9D8B030D-6E8A-4147-A177-3AD203B41FA5}">
                      <a16:colId xmlns:a16="http://schemas.microsoft.com/office/drawing/2014/main" val="661002967"/>
                    </a:ext>
                  </a:extLst>
                </a:gridCol>
              </a:tblGrid>
              <a:tr h="458771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HfW precursive" panose="00000500000000000000" pitchFamily="2" charset="0"/>
                        </a:rPr>
                        <a:t>E</a:t>
                      </a:r>
                      <a:r>
                        <a:rPr lang="en-GB" dirty="0" err="1">
                          <a:latin typeface="HfW precursive" panose="00000500000000000000" pitchFamily="2" charset="0"/>
                        </a:rPr>
                        <a:t>xamples</a:t>
                      </a:r>
                      <a:endParaRPr lang="en-GB" dirty="0">
                        <a:latin typeface="HfW precursive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308497"/>
                  </a:ext>
                </a:extLst>
              </a:tr>
              <a:tr h="13277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482889"/>
                  </a:ext>
                </a:extLst>
              </a:tr>
            </a:tbl>
          </a:graphicData>
        </a:graphic>
      </p:graphicFrame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713550C5-B330-B2FD-67CF-779F02DD7F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783756"/>
              </p:ext>
            </p:extLst>
          </p:nvPr>
        </p:nvGraphicFramePr>
        <p:xfrm>
          <a:off x="147314" y="1026858"/>
          <a:ext cx="3228064" cy="449341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28064">
                  <a:extLst>
                    <a:ext uri="{9D8B030D-6E8A-4147-A177-3AD203B41FA5}">
                      <a16:colId xmlns:a16="http://schemas.microsoft.com/office/drawing/2014/main" val="2367346493"/>
                    </a:ext>
                  </a:extLst>
                </a:gridCol>
              </a:tblGrid>
              <a:tr h="43949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HfW precursive" panose="00000500000000000000" pitchFamily="2" charset="0"/>
                        </a:rPr>
                        <a:t>K</a:t>
                      </a:r>
                      <a:r>
                        <a:rPr lang="en-GB" dirty="0" err="1">
                          <a:latin typeface="HfW precursive" panose="00000500000000000000" pitchFamily="2" charset="0"/>
                        </a:rPr>
                        <a:t>ey</a:t>
                      </a:r>
                      <a:r>
                        <a:rPr lang="en-GB" dirty="0">
                          <a:latin typeface="HfW precursive" panose="00000500000000000000" pitchFamily="2" charset="0"/>
                        </a:rPr>
                        <a:t> Learning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6836488"/>
                  </a:ext>
                </a:extLst>
              </a:tr>
              <a:tr h="516735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HfW precursive" panose="00000500000000000000" pitchFamily="2" charset="0"/>
                        </a:rPr>
                        <a:t>To identify the key features of successful packaging.</a:t>
                      </a:r>
                      <a:endParaRPr lang="en-GB" sz="1200" dirty="0">
                        <a:latin typeface="HfW precursive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00223"/>
                  </a:ext>
                </a:extLst>
              </a:tr>
              <a:tr h="69919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HfW precursive" panose="00000500000000000000" pitchFamily="2" charset="0"/>
                        </a:rPr>
                        <a:t>To design effective packaging for a new </a:t>
                      </a:r>
                      <a:r>
                        <a:rPr lang="en-US" sz="1200" dirty="0" err="1">
                          <a:latin typeface="HfW precursive" panose="00000500000000000000" pitchFamily="2" charset="0"/>
                        </a:rPr>
                        <a:t>flavour</a:t>
                      </a:r>
                      <a:r>
                        <a:rPr lang="en-US" sz="1200" dirty="0">
                          <a:latin typeface="HfW precursive" panose="00000500000000000000" pitchFamily="2" charset="0"/>
                        </a:rPr>
                        <a:t> of ice cream. </a:t>
                      </a:r>
                      <a:endParaRPr lang="en-GB" sz="1200" dirty="0">
                        <a:latin typeface="HfW precursive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114947"/>
                  </a:ext>
                </a:extLst>
              </a:tr>
              <a:tr h="516735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HfW precursive" panose="00000500000000000000" pitchFamily="2" charset="0"/>
                        </a:rPr>
                        <a:t>To create a marketing poster.</a:t>
                      </a:r>
                      <a:endParaRPr lang="en-GB" sz="1200" dirty="0">
                        <a:latin typeface="HfW precursive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924848"/>
                  </a:ext>
                </a:extLst>
              </a:tr>
              <a:tr h="516735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HfW precursive" panose="00000500000000000000" pitchFamily="2" charset="0"/>
                        </a:rPr>
                        <a:t>To create a TV advert.</a:t>
                      </a:r>
                      <a:endParaRPr lang="en-GB" sz="1200" dirty="0">
                        <a:latin typeface="HfW precursive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345931"/>
                  </a:ext>
                </a:extLst>
              </a:tr>
              <a:tr h="516735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HfW precursive" panose="00000500000000000000" pitchFamily="2" charset="0"/>
                        </a:rPr>
                        <a:t>To produce packaging for a product.</a:t>
                      </a:r>
                      <a:endParaRPr lang="en-GB" sz="1200" dirty="0">
                        <a:latin typeface="HfW precursive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443937"/>
                  </a:ext>
                </a:extLst>
              </a:tr>
              <a:tr h="588592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HfW precursive" panose="00000500000000000000" pitchFamily="2" charset="0"/>
                        </a:rPr>
                        <a:t>To work as a team to create a new ice cream flavor.</a:t>
                      </a:r>
                      <a:endParaRPr lang="en-GB" sz="1200" dirty="0">
                        <a:latin typeface="HfW precursive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915786"/>
                  </a:ext>
                </a:extLst>
              </a:tr>
              <a:tr h="69919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HfW precursive" panose="00000500000000000000" pitchFamily="2" charset="0"/>
                        </a:rPr>
                        <a:t>To evaluate the effectiveness of the final product.</a:t>
                      </a:r>
                      <a:endParaRPr lang="en-GB" sz="1200" dirty="0">
                        <a:latin typeface="HfW precursive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169265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E046D67A-119E-BA6A-207B-4A7F077B5A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18469" y="106570"/>
            <a:ext cx="4063563" cy="817067"/>
          </a:xfrm>
          <a:prstGeom prst="rect">
            <a:avLst/>
          </a:prstGeom>
          <a:solidFill>
            <a:srgbClr val="FFFFCC"/>
          </a:solidFill>
          <a:ln>
            <a:solidFill>
              <a:srgbClr val="FFFF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CF9D9A-2D99-74CB-E350-69517C6DCC81}"/>
              </a:ext>
            </a:extLst>
          </p:cNvPr>
          <p:cNvSpPr txBox="1"/>
          <p:nvPr/>
        </p:nvSpPr>
        <p:spPr>
          <a:xfrm>
            <a:off x="3991813" y="122045"/>
            <a:ext cx="3802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b="1" dirty="0">
                <a:solidFill>
                  <a:prstClr val="black"/>
                </a:solidFill>
                <a:latin typeface="HfW precursive" panose="00000500000000000000" pitchFamily="2" charset="0"/>
              </a:rPr>
              <a:t>Design and Technology – Year 5</a:t>
            </a:r>
            <a:endParaRPr lang="en-GB" sz="2400" b="1" dirty="0">
              <a:solidFill>
                <a:prstClr val="black"/>
              </a:solidFill>
              <a:latin typeface="HfW precursive" panose="000005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11F866-1E52-25E2-6BF1-4A579EE18F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501" y="134583"/>
            <a:ext cx="702476" cy="830522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357369D5-7D7C-40FF-8796-DE783D630B74}"/>
              </a:ext>
            </a:extLst>
          </p:cNvPr>
          <p:cNvSpPr/>
          <p:nvPr/>
        </p:nvSpPr>
        <p:spPr>
          <a:xfrm>
            <a:off x="383040" y="5987049"/>
            <a:ext cx="7217545" cy="809355"/>
          </a:xfrm>
          <a:prstGeom prst="rightArrow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DDC2F2-9F04-414E-8931-942CBA888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8534" y="4704826"/>
            <a:ext cx="1221980" cy="12219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B5E307-FAD4-4833-A95B-E72767C4A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604" y="4713693"/>
            <a:ext cx="1221980" cy="12219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83DEA5-C5F8-430A-AD0B-4D47F3270B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961" y="4713693"/>
            <a:ext cx="1221980" cy="12219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47164E-B1DB-4041-A382-204E8B026E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378" y="5943976"/>
            <a:ext cx="685115" cy="9140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65344C3-2E24-4BB1-8D02-46FB9A3C06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3174" y="6031657"/>
            <a:ext cx="1145560" cy="7647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EAD30F-CCDE-44CF-A990-ED78F33215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550" y="6008385"/>
            <a:ext cx="1216933" cy="8112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F27C21-7ABF-410B-8ABE-89854DD7D1D1}"/>
              </a:ext>
            </a:extLst>
          </p:cNvPr>
          <p:cNvSpPr/>
          <p:nvPr/>
        </p:nvSpPr>
        <p:spPr>
          <a:xfrm>
            <a:off x="824912" y="6159926"/>
            <a:ext cx="185929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fW precursive" panose="00000500000000000000" pitchFamily="2" charset="0"/>
              </a:rPr>
              <a:t>Design</a:t>
            </a:r>
            <a:endParaRPr lang="en-GB" sz="2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757ACA-8A19-4868-97C0-1806D698EECA}"/>
              </a:ext>
            </a:extLst>
          </p:cNvPr>
          <p:cNvSpPr/>
          <p:nvPr/>
        </p:nvSpPr>
        <p:spPr>
          <a:xfrm>
            <a:off x="3588290" y="6159926"/>
            <a:ext cx="102030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Make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16DE27-4C81-420A-9E37-5100E1F3ACE0}"/>
              </a:ext>
            </a:extLst>
          </p:cNvPr>
          <p:cNvSpPr/>
          <p:nvPr/>
        </p:nvSpPr>
        <p:spPr>
          <a:xfrm>
            <a:off x="5900370" y="6159926"/>
            <a:ext cx="127002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Evaluate</a:t>
            </a:r>
          </a:p>
        </p:txBody>
      </p:sp>
    </p:spTree>
    <p:extLst>
      <p:ext uri="{BB962C8B-B14F-4D97-AF65-F5344CB8AC3E}">
        <p14:creationId xmlns:p14="http://schemas.microsoft.com/office/powerpoint/2010/main" val="3731481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8A2BDA-92F0-485E-B8CA-3554B7006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045" y="0"/>
            <a:ext cx="985790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7E13B6F-9C99-4FD0-A75D-19CCA1EED583}"/>
              </a:ext>
            </a:extLst>
          </p:cNvPr>
          <p:cNvSpPr/>
          <p:nvPr/>
        </p:nvSpPr>
        <p:spPr>
          <a:xfrm>
            <a:off x="1167045" y="0"/>
            <a:ext cx="2526066" cy="9410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23813B-353A-4CFE-83A5-FF24119B6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6479" y="158513"/>
            <a:ext cx="707197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1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195</Words>
  <Application>Microsoft Office PowerPoint</Application>
  <PresentationFormat>Widescreen</PresentationFormat>
  <Paragraphs>39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HfW precursive</vt:lpstr>
      <vt:lpstr>Office Theme</vt:lpstr>
      <vt:lpstr>1_Office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Chloe Phillips</dc:creator>
  <cp:lastModifiedBy>Jonti Kilburn</cp:lastModifiedBy>
  <cp:revision>12</cp:revision>
  <cp:lastPrinted>2023-09-05T10:12:51Z</cp:lastPrinted>
  <dcterms:created xsi:type="dcterms:W3CDTF">2023-09-05T09:33:41Z</dcterms:created>
  <dcterms:modified xsi:type="dcterms:W3CDTF">2023-09-28T13:55:42Z</dcterms:modified>
</cp:coreProperties>
</file>