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64" r:id="rId5"/>
    <p:sldId id="276" r:id="rId6"/>
    <p:sldId id="277" r:id="rId7"/>
    <p:sldId id="278" r:id="rId8"/>
    <p:sldId id="279" r:id="rId9"/>
    <p:sldId id="282" r:id="rId10"/>
    <p:sldId id="281" r:id="rId11"/>
    <p:sldId id="269" r:id="rId12"/>
  </p:sldIdLst>
  <p:sldSz cx="12188825" cy="6858000"/>
  <p:notesSz cx="6797675" cy="9926638"/>
  <p:defaultTextStyle>
    <a:defPPr rtl="0">
      <a:defRPr lang="en-gb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AF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8C49F2-FCA9-4097-8C47-DFDD1EABE0FA}" v="6" dt="2023-04-04T08:51:06.204"/>
  </p1510:revLst>
</p1510:revInfo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325" autoAdjust="0"/>
  </p:normalViewPr>
  <p:slideViewPr>
    <p:cSldViewPr showGuides="1">
      <p:cViewPr varScale="1">
        <p:scale>
          <a:sx n="85" d="100"/>
          <a:sy n="85" d="100"/>
        </p:scale>
        <p:origin x="590" y="67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0" d="100"/>
          <a:sy n="90" d="100"/>
        </p:scale>
        <p:origin x="3024" y="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46FA63-D707-4B8C-96CC-B557CA336FCE}" type="datetime1">
              <a:rPr lang="en-GB" smtClean="0">
                <a:solidFill>
                  <a:schemeClr val="tx2"/>
                </a:solidFill>
              </a:rPr>
              <a:t>13/05/2026</a:t>
            </a:fld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FD77566-CD65-4859-9FA1-43956DC85B8C}" type="slidenum">
              <a:rPr lang="en-GB" smtClean="0">
                <a:solidFill>
                  <a:schemeClr val="tx2"/>
                </a:solidFill>
              </a:rPr>
              <a:t>‹#›</a:t>
            </a:fld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3B178AC-64BE-41F2-A7AE-E34946EE79F8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B8796F01-7154-41E0-B48B-A6921757531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930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983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7382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4516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098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7792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19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284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 rtlCol="0"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43BBB81-C700-4083-8127-E310BD1DC13C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0BA0E-20D0-4E7C-B286-26C960A6788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rtlCol="0" anchor="t">
            <a:normAutofit/>
          </a:bodyPr>
          <a:lstStyle>
            <a:lvl1pPr algn="l">
              <a:defRPr sz="5400" b="0" cap="none" baseline="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CAB8BD-5A87-4DB5-924A-8B2AB5CF8B74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831163F-A609-4965-981E-2512858A6B0B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AAD07FA-60A0-4513-81AF-BDF95D9090DF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EA9B41F-141C-4F65-BC2A-BC13EF27A4D7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rtlCol="0" anchor="b">
            <a:normAutofit/>
          </a:bodyPr>
          <a:lstStyle>
            <a:lvl1pPr algn="l">
              <a:defRPr sz="2000"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0E95AA2-CDD5-40B0-B1CF-38A42C9DCC78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rtlCol="0" anchor="b">
            <a:normAutofit/>
          </a:bodyPr>
          <a:lstStyle>
            <a:lvl1pPr algn="l">
              <a:defRPr sz="2000" b="1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F96DEFE-052F-4B34-8EAC-A263CB86F3A5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0C41E57-B869-4F93-A8CB-3B07FB29569D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B115EE6-DD38-46E5-A28F-7057CB4AE61C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CF860746-45FF-4F3F-9CE0-E6B542C01EBE}" type="datetime1">
              <a:rPr lang="en-GB" noProof="0" smtClean="0"/>
              <a:pPr/>
              <a:t>13/05/2026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fld id="{EB37DED6-D4C7-42EE-AB49-D2E39E64FDE4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94324" y="1039401"/>
            <a:ext cx="8178833" cy="1930673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Phonics Screening Workshop 202</a:t>
            </a:r>
            <a:r>
              <a:rPr lang="en-GB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6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68827" y="3068960"/>
            <a:ext cx="7008574" cy="1244600"/>
          </a:xfrm>
        </p:spPr>
        <p:txBody>
          <a:bodyPr rtlCol="0">
            <a:normAutofit/>
          </a:bodyPr>
          <a:lstStyle/>
          <a:p>
            <a:pPr rtl="0"/>
            <a:r>
              <a:rPr lang="en-gb" sz="3600" i="1" dirty="0"/>
              <a:t>Welcome!</a:t>
            </a:r>
            <a:endParaRPr lang="en-US" sz="3600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28C779-D9F4-42D9-A4E1-CD25B2053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4692" y="5416980"/>
            <a:ext cx="3458465" cy="134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Reading Changes Everything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 Primary" pitchFamily="50" charset="0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rtl="0">
              <a:buNone/>
            </a:pPr>
            <a:r>
              <a:rPr lang="en-US" sz="3600" i="1" dirty="0">
                <a:latin typeface="Sassoon Primary" pitchFamily="50" charset="0"/>
              </a:rPr>
              <a:t>“Teach a child to read and keep that child reading and we will change everything… 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and I mean everything.”</a:t>
            </a:r>
          </a:p>
          <a:p>
            <a:pPr marL="0" indent="0" rtl="0">
              <a:buNone/>
            </a:pPr>
            <a:endParaRPr lang="en-US" sz="3600" dirty="0">
              <a:latin typeface="SassoonPrimaryInfant" pitchFamily="2" charset="0"/>
            </a:endParaRPr>
          </a:p>
          <a:p>
            <a:pPr marL="0" indent="0" algn="r" rtl="0">
              <a:buNone/>
            </a:pPr>
            <a:r>
              <a:rPr lang="en-US" dirty="0">
                <a:latin typeface="SassoonPrimaryInfant" pitchFamily="2" charset="0"/>
              </a:rPr>
              <a:t>Jeanette Winterson</a:t>
            </a:r>
          </a:p>
        </p:txBody>
      </p:sp>
    </p:spTree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Some statistics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 Primary" pitchFamily="50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47D662-FF6D-9AC7-4A0F-BDA2101B0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7309" y="1701800"/>
            <a:ext cx="10157354" cy="532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Sassoon Primary" pitchFamily="50" charset="0"/>
              </a:rPr>
              <a:t>In December 2018, research found that nearly 90% of children who passed the phonics check taken in Year 1 reached or exceeded the expected standard in reading in Year 6. </a:t>
            </a:r>
            <a:endParaRPr lang="en-US" sz="28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Accurate word-reading at age 6 is a good predictor of future reading success.</a:t>
            </a:r>
          </a:p>
          <a:p>
            <a:pPr marL="0" indent="0">
              <a:buNone/>
            </a:pPr>
            <a:r>
              <a:rPr lang="en-GB" sz="3000" dirty="0">
                <a:latin typeface="Sassoon Primary" pitchFamily="50" charset="0"/>
              </a:rPr>
              <a:t>Targeted, sustained phonics intervention throughout key stage 1 and 2 is essential to prevent later reading difficulties. For these pupils, the phonics screening check is not an endpoint but a signal for intensified support. </a:t>
            </a:r>
            <a:endParaRPr lang="en-GB" sz="3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1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5734" y="508073"/>
            <a:ext cx="10157354" cy="864096"/>
          </a:xfrm>
        </p:spPr>
        <p:txBody>
          <a:bodyPr rtlCol="0">
            <a:normAutofit/>
          </a:bodyPr>
          <a:lstStyle/>
          <a:p>
            <a:r>
              <a:rPr lang="en-US" sz="4000" b="1" u="sng" dirty="0">
                <a:latin typeface="Sassoon Primary" pitchFamily="50" charset="0"/>
              </a:rPr>
              <a:t>What is the Phonics Screening Check?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14162" y="1701800"/>
            <a:ext cx="10724866" cy="4470400"/>
          </a:xfrm>
        </p:spPr>
        <p:txBody>
          <a:bodyPr rtlCol="0">
            <a:normAutofit/>
          </a:bodyPr>
          <a:lstStyle/>
          <a:p>
            <a:pPr rtl="0"/>
            <a:r>
              <a:rPr lang="en-US" sz="2000" dirty="0">
                <a:latin typeface="Sassoon Primary" pitchFamily="50" charset="0"/>
              </a:rPr>
              <a:t>A word-reading check taken during the week commencing 8</a:t>
            </a:r>
            <a:r>
              <a:rPr lang="en-US" sz="2000" baseline="30000" dirty="0">
                <a:latin typeface="Sassoon Primary" pitchFamily="50" charset="0"/>
              </a:rPr>
              <a:t>th</a:t>
            </a:r>
            <a:r>
              <a:rPr lang="en-US" sz="2000" dirty="0">
                <a:latin typeface="Sassoon Primary" pitchFamily="50" charset="0"/>
              </a:rPr>
              <a:t> June 2026. </a:t>
            </a:r>
          </a:p>
          <a:p>
            <a:pPr rtl="0"/>
            <a:r>
              <a:rPr lang="en-US" sz="2000" dirty="0">
                <a:latin typeface="Sassoon Primary" pitchFamily="50" charset="0"/>
              </a:rPr>
              <a:t>Children read 40 words – 20 real words and 20 nonsense words, either by sight or using decoding strategies.</a:t>
            </a:r>
          </a:p>
          <a:p>
            <a:pPr rtl="0"/>
            <a:r>
              <a:rPr lang="en-US" sz="2000" dirty="0">
                <a:latin typeface="Sassoon Primary" pitchFamily="50" charset="0"/>
              </a:rPr>
              <a:t>The check takes no more than 10 minutes and is done on a 1:1 basis.</a:t>
            </a:r>
          </a:p>
          <a:p>
            <a:pPr rtl="0"/>
            <a:r>
              <a:rPr lang="en-US" sz="2000" dirty="0">
                <a:latin typeface="Sassoon Primary" pitchFamily="50" charset="0"/>
              </a:rPr>
              <a:t>The threshold is usually 32 words read correctly. </a:t>
            </a:r>
          </a:p>
          <a:p>
            <a:pPr rtl="0"/>
            <a:r>
              <a:rPr lang="en-US" sz="2000" dirty="0">
                <a:latin typeface="Sassoon Primary" pitchFamily="50" charset="0"/>
              </a:rPr>
              <a:t>If they do not manage to read 32 of the words, they are given extra support, and repeat the check at the end of Year 2. </a:t>
            </a:r>
          </a:p>
          <a:p>
            <a:pPr rtl="0"/>
            <a:r>
              <a:rPr lang="en-US" sz="2000" dirty="0">
                <a:latin typeface="Sassoon Primary" pitchFamily="50" charset="0"/>
              </a:rPr>
              <a:t>The aim is that all children will be able to read accurately before they begin Year 3.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4470A3-CE30-2B3A-581B-55C8234CCB2B}"/>
              </a:ext>
            </a:extLst>
          </p:cNvPr>
          <p:cNvSpPr txBox="1"/>
          <p:nvPr/>
        </p:nvSpPr>
        <p:spPr>
          <a:xfrm>
            <a:off x="477788" y="5322716"/>
            <a:ext cx="1123324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  <a:latin typeface="Sassoon Primary" pitchFamily="50" charset="0"/>
              </a:rPr>
              <a:t>All children are individuals, and all develop at different rates. The screening check ensures that teachers understand which children need extra help with phonic decoding. </a:t>
            </a:r>
          </a:p>
        </p:txBody>
      </p:sp>
    </p:spTree>
    <p:extLst>
      <p:ext uri="{BB962C8B-B14F-4D97-AF65-F5344CB8AC3E}">
        <p14:creationId xmlns:p14="http://schemas.microsoft.com/office/powerpoint/2010/main" val="68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72" y="188640"/>
            <a:ext cx="11999068" cy="1397000"/>
          </a:xfrm>
        </p:spPr>
        <p:txBody>
          <a:bodyPr rtlCol="0">
            <a:noAutofit/>
          </a:bodyPr>
          <a:lstStyle/>
          <a:p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Green Words and Pseudo Words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7508" y="2429023"/>
            <a:ext cx="4977104" cy="4470400"/>
          </a:xfrm>
        </p:spPr>
        <p:txBody>
          <a:bodyPr rtlCol="0">
            <a:normAutofit fontScale="92500" lnSpcReduction="10000"/>
          </a:bodyPr>
          <a:lstStyle/>
          <a:p>
            <a:pPr rtl="0"/>
            <a:r>
              <a:rPr lang="en-gb" dirty="0">
                <a:latin typeface="Sassoon Primary" pitchFamily="50" charset="0"/>
              </a:rPr>
              <a:t>Words that can be read through decoding and blending.</a:t>
            </a:r>
          </a:p>
          <a:p>
            <a:pPr rtl="0"/>
            <a:r>
              <a:rPr lang="en-GB" dirty="0">
                <a:latin typeface="Sassoon Primary" pitchFamily="50" charset="0"/>
              </a:rPr>
              <a:t>Children are taught to ‘spot the special friend’, ‘Fred talk’ and then ‘read’. </a:t>
            </a:r>
          </a:p>
          <a:p>
            <a:pPr rtl="0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These are real words that have meaning.</a:t>
            </a:r>
          </a:p>
          <a:p>
            <a:pPr rtl="0"/>
            <a:r>
              <a:rPr lang="en-GB" dirty="0">
                <a:latin typeface="Sassoon Primary" pitchFamily="50" charset="0"/>
              </a:rPr>
              <a:t>Examples of green words:</a:t>
            </a:r>
          </a:p>
          <a:p>
            <a:pPr marL="0" indent="0" rtl="0">
              <a:buNone/>
            </a:pPr>
            <a:r>
              <a:rPr lang="en-GB" dirty="0" err="1">
                <a:latin typeface="Sassoon Primary" pitchFamily="50" charset="0"/>
              </a:rPr>
              <a:t>ch</a:t>
            </a:r>
            <a:r>
              <a:rPr lang="en-GB" dirty="0">
                <a:latin typeface="Sassoon Primary" pitchFamily="50" charset="0"/>
              </a:rPr>
              <a:t>-o-p    g-r-</a:t>
            </a:r>
            <a:r>
              <a:rPr lang="en-GB" dirty="0" err="1">
                <a:latin typeface="Sassoon Primary" pitchFamily="50" charset="0"/>
              </a:rPr>
              <a:t>ee</a:t>
            </a:r>
            <a:r>
              <a:rPr lang="en-GB" dirty="0">
                <a:latin typeface="Sassoon Primary" pitchFamily="50" charset="0"/>
              </a:rPr>
              <a:t>-n    s-p-oi-l    </a:t>
            </a:r>
          </a:p>
          <a:p>
            <a:pPr marL="0" indent="0" rtl="0">
              <a:buNone/>
            </a:pPr>
            <a:r>
              <a:rPr lang="en-GB" dirty="0">
                <a:latin typeface="Sassoon Primary" pitchFamily="50" charset="0"/>
              </a:rPr>
              <a:t>c-o-b-w-e-b    </a:t>
            </a:r>
            <a:r>
              <a:rPr lang="en-GB" dirty="0" err="1">
                <a:latin typeface="Sassoon Primary" pitchFamily="50" charset="0"/>
              </a:rPr>
              <a:t>i</a:t>
            </a:r>
            <a:r>
              <a:rPr lang="en-GB" dirty="0">
                <a:latin typeface="Sassoon Primary" pitchFamily="50" charset="0"/>
              </a:rPr>
              <a:t>-n-c-l-u-d-e</a:t>
            </a:r>
            <a:endParaRPr lang="en-US" dirty="0">
              <a:latin typeface="Sassoon Primary" pitchFamily="50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7E57FDF-213D-ADAB-5B9D-4E03AB1E5A37}"/>
              </a:ext>
            </a:extLst>
          </p:cNvPr>
          <p:cNvSpPr/>
          <p:nvPr/>
        </p:nvSpPr>
        <p:spPr>
          <a:xfrm>
            <a:off x="693812" y="1585640"/>
            <a:ext cx="4464496" cy="8352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Green Words</a:t>
            </a: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7FD5057C-A1B9-A8D0-3152-ED66CE1C447A}"/>
              </a:ext>
            </a:extLst>
          </p:cNvPr>
          <p:cNvSpPr/>
          <p:nvPr/>
        </p:nvSpPr>
        <p:spPr>
          <a:xfrm rot="20848144">
            <a:off x="2573225" y="6548315"/>
            <a:ext cx="889645" cy="164089"/>
          </a:xfrm>
          <a:prstGeom prst="arc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CF74942-8DB7-0931-D0E5-6D4BCACC0693}"/>
              </a:ext>
            </a:extLst>
          </p:cNvPr>
          <p:cNvSpPr/>
          <p:nvPr/>
        </p:nvSpPr>
        <p:spPr>
          <a:xfrm>
            <a:off x="6742484" y="1585640"/>
            <a:ext cx="4464496" cy="835248"/>
          </a:xfrm>
          <a:prstGeom prst="roundRect">
            <a:avLst/>
          </a:prstGeom>
          <a:solidFill>
            <a:srgbClr val="5EAF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Pseudo Words</a:t>
            </a: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F6D201A3-8B13-8DF8-37BE-1495BC2C280A}"/>
              </a:ext>
            </a:extLst>
          </p:cNvPr>
          <p:cNvSpPr txBox="1">
            <a:spLocks/>
          </p:cNvSpPr>
          <p:nvPr/>
        </p:nvSpPr>
        <p:spPr>
          <a:xfrm>
            <a:off x="6486180" y="2429023"/>
            <a:ext cx="497710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Sassoon Primary" pitchFamily="50" charset="0"/>
              </a:rPr>
              <a:t>Words that can be read through decoding and blending.</a:t>
            </a:r>
          </a:p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These are </a:t>
            </a:r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not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 real words and have no meaning.</a:t>
            </a:r>
          </a:p>
          <a:p>
            <a:r>
              <a:rPr lang="en-GB" dirty="0">
                <a:latin typeface="Sassoon Primary" pitchFamily="50" charset="0"/>
              </a:rPr>
              <a:t>Examples of nonsense words:</a:t>
            </a:r>
          </a:p>
          <a:p>
            <a:pPr marL="0" indent="0">
              <a:buFont typeface="Arial" pitchFamily="34" charset="0"/>
              <a:buNone/>
            </a:pPr>
            <a:r>
              <a:rPr lang="en-GB" dirty="0">
                <a:latin typeface="Sassoon Primary" pitchFamily="50" charset="0"/>
              </a:rPr>
              <a:t>j-o-</a:t>
            </a:r>
            <a:r>
              <a:rPr lang="en-GB" dirty="0" err="1">
                <a:latin typeface="Sassoon Primary" pitchFamily="50" charset="0"/>
              </a:rPr>
              <a:t>ch</a:t>
            </a:r>
            <a:r>
              <a:rPr lang="en-GB" dirty="0">
                <a:latin typeface="Sassoon Primary" pitchFamily="50" charset="0"/>
              </a:rPr>
              <a:t>    r-</a:t>
            </a:r>
            <a:r>
              <a:rPr lang="en-GB" dirty="0" err="1">
                <a:latin typeface="Sassoon Primary" pitchFamily="50" charset="0"/>
              </a:rPr>
              <a:t>ee</a:t>
            </a:r>
            <a:r>
              <a:rPr lang="en-GB" dirty="0">
                <a:latin typeface="Sassoon Primary" pitchFamily="50" charset="0"/>
              </a:rPr>
              <a:t>-</a:t>
            </a:r>
            <a:r>
              <a:rPr lang="en-GB" dirty="0" err="1">
                <a:latin typeface="Sassoon Primary" pitchFamily="50" charset="0"/>
              </a:rPr>
              <a:t>nk</a:t>
            </a:r>
            <a:r>
              <a:rPr lang="en-GB" dirty="0">
                <a:latin typeface="Sassoon Primary" pitchFamily="50" charset="0"/>
              </a:rPr>
              <a:t>    l-</a:t>
            </a:r>
            <a:r>
              <a:rPr lang="en-GB" dirty="0" err="1">
                <a:latin typeface="Sassoon Primary" pitchFamily="50" charset="0"/>
              </a:rPr>
              <a:t>i</a:t>
            </a:r>
            <a:r>
              <a:rPr lang="en-GB" dirty="0">
                <a:latin typeface="Sassoon Primary" pitchFamily="50" charset="0"/>
              </a:rPr>
              <a:t>-p-e   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>
                <a:latin typeface="Sassoon Primary" pitchFamily="50" charset="0"/>
              </a:rPr>
              <a:t>b-r-ai-n-t    s-r-</a:t>
            </a:r>
            <a:r>
              <a:rPr lang="en-GB" dirty="0" err="1">
                <a:latin typeface="Sassoon Primary" pitchFamily="50" charset="0"/>
              </a:rPr>
              <a:t>i</a:t>
            </a:r>
            <a:r>
              <a:rPr lang="en-GB" dirty="0">
                <a:latin typeface="Sassoon Primary" pitchFamily="50" charset="0"/>
              </a:rPr>
              <a:t>-</a:t>
            </a:r>
            <a:r>
              <a:rPr lang="en-GB" dirty="0" err="1">
                <a:latin typeface="Sassoon Primary" pitchFamily="50" charset="0"/>
              </a:rPr>
              <a:t>nk</a:t>
            </a:r>
            <a:r>
              <a:rPr lang="en-GB" dirty="0">
                <a:latin typeface="Sassoon Primary" pitchFamily="50" charset="0"/>
              </a:rPr>
              <a:t>-er</a:t>
            </a:r>
            <a:endParaRPr lang="en-US" dirty="0">
              <a:latin typeface="Sassoon Primary" pitchFamily="50" charset="0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6349EA35-5B92-84D3-CA33-374B8546F4FB}"/>
              </a:ext>
            </a:extLst>
          </p:cNvPr>
          <p:cNvSpPr/>
          <p:nvPr/>
        </p:nvSpPr>
        <p:spPr>
          <a:xfrm rot="20848144">
            <a:off x="8529909" y="5971829"/>
            <a:ext cx="889645" cy="164089"/>
          </a:xfrm>
          <a:prstGeom prst="arc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Green Comic Alien Clip Art at Clker.com - vector clip art online, royalty  free &amp; public domain">
            <a:extLst>
              <a:ext uri="{FF2B5EF4-FFF2-40B4-BE49-F238E27FC236}">
                <a16:creationId xmlns:a16="http://schemas.microsoft.com/office/drawing/2014/main" id="{F0DFA8D0-44C5-C26C-178A-57F94CB65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1122" y="4558043"/>
            <a:ext cx="1831715" cy="2324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72" y="188640"/>
            <a:ext cx="11084907" cy="1397000"/>
          </a:xfrm>
        </p:spPr>
        <p:txBody>
          <a:bodyPr rtlCol="0">
            <a:normAutofit/>
          </a:bodyPr>
          <a:lstStyle/>
          <a:p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How are the results used?</a:t>
            </a:r>
            <a:endParaRPr lang="en-US" i="1" dirty="0">
              <a:latin typeface="Sassoon Primary" pitchFamily="50" charset="0"/>
            </a:endParaRP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27E0B4F4-8190-27CE-30C1-60C342608B57}"/>
              </a:ext>
            </a:extLst>
          </p:cNvPr>
          <p:cNvSpPr txBox="1">
            <a:spLocks/>
          </p:cNvSpPr>
          <p:nvPr/>
        </p:nvSpPr>
        <p:spPr>
          <a:xfrm>
            <a:off x="721804" y="1585640"/>
            <a:ext cx="10724866" cy="364356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marL="0" indent="0" algn="l" defTabSz="1218987" rtl="0" eaLnBrk="1" latinLnBrk="0" hangingPunct="1">
              <a:lnSpc>
                <a:spcPct val="95000"/>
              </a:lnSpc>
              <a:spcBef>
                <a:spcPts val="0"/>
              </a:spcBef>
              <a:buSzPct val="100000"/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None/>
              <a:defRPr sz="2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indent="0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latin typeface="Sassoon Primary" pitchFamily="50" charset="0"/>
              </a:rPr>
              <a:t>Results from the check will be used by schools to </a:t>
            </a:r>
            <a:r>
              <a:rPr lang="en-US" sz="2800" dirty="0" err="1">
                <a:latin typeface="Sassoon Primary" pitchFamily="50" charset="0"/>
              </a:rPr>
              <a:t>analyse</a:t>
            </a:r>
            <a:r>
              <a:rPr lang="en-US" sz="2800" dirty="0">
                <a:latin typeface="Sassoon Primary" pitchFamily="50" charset="0"/>
              </a:rPr>
              <a:t> their own performance and for </a:t>
            </a:r>
            <a:r>
              <a:rPr lang="en-US" sz="2800" dirty="0" err="1">
                <a:latin typeface="Sassoon Primary" pitchFamily="50" charset="0"/>
              </a:rPr>
              <a:t>Ofsted</a:t>
            </a:r>
            <a:r>
              <a:rPr lang="en-US" sz="2800" dirty="0">
                <a:latin typeface="Sassoon Primary" pitchFamily="50" charset="0"/>
              </a:rPr>
              <a:t> to use in inspections.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latin typeface="Sassoon Primary" pitchFamily="50" charset="0"/>
              </a:rPr>
              <a:t>Teachers will gain a better understanding of who needs support with decoding/blending.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latin typeface="Sassoon Primary" pitchFamily="50" charset="0"/>
              </a:rPr>
              <a:t>Parents will have an understanding of whether their child is on track with their reading skills (results will be shared with parents in end of year reports).</a:t>
            </a:r>
          </a:p>
        </p:txBody>
      </p:sp>
    </p:spTree>
    <p:extLst>
      <p:ext uri="{BB962C8B-B14F-4D97-AF65-F5344CB8AC3E}">
        <p14:creationId xmlns:p14="http://schemas.microsoft.com/office/powerpoint/2010/main" val="149421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72" y="-171400"/>
            <a:ext cx="11084907" cy="1397000"/>
          </a:xfrm>
        </p:spPr>
        <p:txBody>
          <a:bodyPr rtlCol="0">
            <a:normAutofit/>
          </a:bodyPr>
          <a:lstStyle/>
          <a:p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What can you do to help?</a:t>
            </a:r>
            <a:endParaRPr lang="en-US" i="1" dirty="0">
              <a:latin typeface="Sassoon Primary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F39472-D1EC-DE2C-C699-FF0B109A444E}"/>
              </a:ext>
            </a:extLst>
          </p:cNvPr>
          <p:cNvSpPr txBox="1"/>
          <p:nvPr/>
        </p:nvSpPr>
        <p:spPr>
          <a:xfrm>
            <a:off x="714458" y="4232048"/>
            <a:ext cx="414170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 Primary" pitchFamily="50" charset="0"/>
              </a:rPr>
              <a:t>Regularly </a:t>
            </a:r>
            <a:r>
              <a:rPr lang="en-US" sz="2000" dirty="0" err="1">
                <a:latin typeface="Sassoon Primary" pitchFamily="50" charset="0"/>
              </a:rPr>
              <a:t>practise</a:t>
            </a:r>
            <a:r>
              <a:rPr lang="en-US" sz="2000" dirty="0">
                <a:latin typeface="Sassoon Primary" pitchFamily="50" charset="0"/>
              </a:rPr>
              <a:t> phase 3 and 5 GPCs in a different order each time. </a:t>
            </a:r>
            <a:r>
              <a:rPr lang="en-US" sz="1600" i="1" dirty="0">
                <a:latin typeface="Sassoon Primary" pitchFamily="50" charset="0"/>
              </a:rPr>
              <a:t>Remind your child to say the pure sound</a:t>
            </a:r>
            <a:endParaRPr lang="en-GB" i="1" dirty="0">
              <a:latin typeface="Sassoon Primary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68289C-CBFF-41A5-FB81-8E64140FED43}"/>
              </a:ext>
            </a:extLst>
          </p:cNvPr>
          <p:cNvSpPr txBox="1"/>
          <p:nvPr/>
        </p:nvSpPr>
        <p:spPr>
          <a:xfrm>
            <a:off x="6100990" y="1772816"/>
            <a:ext cx="520269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Listen to your child read everyday. This can be a book of their choice, but the more they read, the more exposure they are gaining!</a:t>
            </a:r>
          </a:p>
          <a:p>
            <a:pPr algn="ctr"/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 Primary" pitchFamily="50" charset="0"/>
            </a:endParaRPr>
          </a:p>
          <a:p>
            <a:pPr algn="ctr"/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Spot digraphs and trigraphs in their phonics books. </a:t>
            </a:r>
          </a:p>
          <a:p>
            <a:pPr algn="ctr"/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 Primary" pitchFamily="50" charset="0"/>
            </a:endParaRPr>
          </a:p>
          <a:p>
            <a:pPr algn="ctr"/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" pitchFamily="50" charset="0"/>
              </a:rPr>
              <a:t>Ensure that they see the screen as a standard reading opportunity with a known adult, it is not something to be worried or anxious about. 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 Primary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5A15CE-6A1F-4123-B3F0-C41FF98842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804" y="1225600"/>
            <a:ext cx="4234359" cy="287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60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r>
              <a:rPr lang="en-GB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itchFamily="2" charset="0"/>
              </a:rPr>
              <a:t>Questions?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itchFamily="2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19BADFE-56FC-181E-FFCA-EF5830554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964" y="1844824"/>
            <a:ext cx="5268415" cy="472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Year 1 Phonics Screening | St Mary's RC Primary School">
            <a:extLst>
              <a:ext uri="{FF2B5EF4-FFF2-40B4-BE49-F238E27FC236}">
                <a16:creationId xmlns:a16="http://schemas.microsoft.com/office/drawing/2014/main" id="{A7D8F393-EB6E-CE32-61D8-98FC1AD71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9450">
            <a:off x="7821925" y="937185"/>
            <a:ext cx="3779252" cy="498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9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2786181_TF02787940" id="{1798802C-84EE-40F8-AA82-749FCB0DAB40}" vid="{E03FD201-C9ED-47D9-B1F3-097360176F4C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843e90d-a648-49ca-b88e-c9b15704d08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3FD3AE83BCA4428FC143ED01906017" ma:contentTypeVersion="11" ma:contentTypeDescription="Create a new document." ma:contentTypeScope="" ma:versionID="619d7e82b68afef88e44fe70db286330">
  <xsd:schema xmlns:xsd="http://www.w3.org/2001/XMLSchema" xmlns:xs="http://www.w3.org/2001/XMLSchema" xmlns:p="http://schemas.microsoft.com/office/2006/metadata/properties" xmlns:ns3="2843e90d-a648-49ca-b88e-c9b15704d086" targetNamespace="http://schemas.microsoft.com/office/2006/metadata/properties" ma:root="true" ma:fieldsID="6df5a323bb1d677230d8fc5300f3c011" ns3:_="">
    <xsd:import namespace="2843e90d-a648-49ca-b88e-c9b15704d08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MediaServiceOCR" minOccurs="0"/>
                <xsd:element ref="ns3:_activity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43e90d-a648-49ca-b88e-c9b15704d08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1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01D382-32B0-43EE-932C-28906AF37617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2843e90d-a648-49ca-b88e-c9b15704d086"/>
  </ds:schemaRefs>
</ds:datastoreItem>
</file>

<file path=customXml/itemProps2.xml><?xml version="1.0" encoding="utf-8"?>
<ds:datastoreItem xmlns:ds="http://schemas.openxmlformats.org/officeDocument/2006/customXml" ds:itemID="{2DEBD807-9A32-4AE7-A458-69A4F449D1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843e90d-a648-49ca-b88e-c9b15704d0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437C780-3D9D-4D4F-BDB1-3D7B3B9D8A0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59</TotalTime>
  <Words>523</Words>
  <Application>Microsoft Office PowerPoint</Application>
  <PresentationFormat>Custom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Sassoon Primary</vt:lpstr>
      <vt:lpstr>SassoonPrimaryInfant</vt:lpstr>
      <vt:lpstr>Books 16x9</vt:lpstr>
      <vt:lpstr>Phonics Screening Workshop 2026</vt:lpstr>
      <vt:lpstr>Reading Changes Everything</vt:lpstr>
      <vt:lpstr>Some statistics</vt:lpstr>
      <vt:lpstr>What is the Phonics Screening Check?</vt:lpstr>
      <vt:lpstr>Green Words and Pseudo Words</vt:lpstr>
      <vt:lpstr>How are the results used?</vt:lpstr>
      <vt:lpstr>What can you do to help?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Screening Workshop 2023</dc:title>
  <dc:creator>Sophie Bowen</dc:creator>
  <cp:lastModifiedBy>Kiri Gibson</cp:lastModifiedBy>
  <cp:revision>3</cp:revision>
  <cp:lastPrinted>2023-02-27T16:30:26Z</cp:lastPrinted>
  <dcterms:created xsi:type="dcterms:W3CDTF">2023-02-24T16:58:09Z</dcterms:created>
  <dcterms:modified xsi:type="dcterms:W3CDTF">2026-05-13T20:52:49Z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0x010100FA3FD3AE83BCA4428FC143ED01906017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